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0" r:id="rId4"/>
    <p:sldId id="263" r:id="rId5"/>
    <p:sldId id="262" r:id="rId6"/>
    <p:sldId id="259" r:id="rId7"/>
  </p:sldIdLst>
  <p:sldSz cx="9144000" cy="6858000" type="screen4x3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8A45E"/>
    <a:srgbClr val="8C3F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92" autoAdjust="0"/>
  </p:normalViewPr>
  <p:slideViewPr>
    <p:cSldViewPr>
      <p:cViewPr>
        <p:scale>
          <a:sx n="100" d="100"/>
          <a:sy n="100" d="100"/>
        </p:scale>
        <p:origin x="-3248" y="-2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78F1-F8F1-427A-B124-B10CC7808301}" type="datetimeFigureOut">
              <a:rPr lang="en-GB" smtClean="0"/>
              <a:t>17/05/17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C81E1-7925-47E7-9028-C782ED5ED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943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78F1-F8F1-427A-B124-B10CC7808301}" type="datetimeFigureOut">
              <a:rPr lang="en-GB" smtClean="0"/>
              <a:t>17/05/17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C81E1-7925-47E7-9028-C782ED5ED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209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78F1-F8F1-427A-B124-B10CC7808301}" type="datetimeFigureOut">
              <a:rPr lang="en-GB" smtClean="0"/>
              <a:t>17/05/17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C81E1-7925-47E7-9028-C782ED5ED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086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78F1-F8F1-427A-B124-B10CC7808301}" type="datetimeFigureOut">
              <a:rPr lang="en-GB" smtClean="0"/>
              <a:t>17/05/17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C81E1-7925-47E7-9028-C782ED5ED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096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78F1-F8F1-427A-B124-B10CC7808301}" type="datetimeFigureOut">
              <a:rPr lang="en-GB" smtClean="0"/>
              <a:t>17/05/17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C81E1-7925-47E7-9028-C782ED5ED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425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78F1-F8F1-427A-B124-B10CC7808301}" type="datetimeFigureOut">
              <a:rPr lang="en-GB" smtClean="0"/>
              <a:t>17/05/17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C81E1-7925-47E7-9028-C782ED5ED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471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78F1-F8F1-427A-B124-B10CC7808301}" type="datetimeFigureOut">
              <a:rPr lang="en-GB" smtClean="0"/>
              <a:t>17/05/17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C81E1-7925-47E7-9028-C782ED5ED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9282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78F1-F8F1-427A-B124-B10CC7808301}" type="datetimeFigureOut">
              <a:rPr lang="en-GB" smtClean="0"/>
              <a:t>17/05/17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C81E1-7925-47E7-9028-C782ED5ED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538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78F1-F8F1-427A-B124-B10CC7808301}" type="datetimeFigureOut">
              <a:rPr lang="en-GB" smtClean="0"/>
              <a:t>17/05/17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C81E1-7925-47E7-9028-C782ED5ED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850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78F1-F8F1-427A-B124-B10CC7808301}" type="datetimeFigureOut">
              <a:rPr lang="en-GB" smtClean="0"/>
              <a:t>17/05/17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C81E1-7925-47E7-9028-C782ED5ED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307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78F1-F8F1-427A-B124-B10CC7808301}" type="datetimeFigureOut">
              <a:rPr lang="en-GB" smtClean="0"/>
              <a:t>17/05/17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C81E1-7925-47E7-9028-C782ED5ED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834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A78F1-F8F1-427A-B124-B10CC7808301}" type="datetimeFigureOut">
              <a:rPr lang="en-GB" smtClean="0"/>
              <a:t>17/05/17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C81E1-7925-47E7-9028-C782ED5ED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585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152" name="Picture 10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8"/>
          <a:stretch/>
        </p:blipFill>
        <p:spPr bwMode="auto">
          <a:xfrm>
            <a:off x="1115616" y="1369089"/>
            <a:ext cx="6624736" cy="5098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17" y="419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Figure 1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232115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4" y="2912443"/>
            <a:ext cx="5523780" cy="3945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" t="1723" r="1072" b="2181"/>
          <a:stretch/>
        </p:blipFill>
        <p:spPr bwMode="auto">
          <a:xfrm>
            <a:off x="1979712" y="179463"/>
            <a:ext cx="4720531" cy="2017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53370" y="1052736"/>
            <a:ext cx="550478" cy="576064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-26938" y="2660526"/>
            <a:ext cx="5580112" cy="4221088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0" y="1628800"/>
            <a:ext cx="2653370" cy="1031726"/>
          </a:xfrm>
          <a:prstGeom prst="lin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203848" y="1628800"/>
            <a:ext cx="2349326" cy="1031726"/>
          </a:xfrm>
          <a:prstGeom prst="lin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2111"/>
            <a:ext cx="864096" cy="812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479" y="960226"/>
            <a:ext cx="806412" cy="728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95418" y="559962"/>
            <a:ext cx="1121296" cy="24622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/>
              <a:t>Glial dysfunction</a:t>
            </a:r>
            <a:endParaRPr lang="en-GB" sz="1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228184" y="1565406"/>
            <a:ext cx="1121296" cy="24622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err="1" smtClean="0"/>
              <a:t>Axonopathy</a:t>
            </a:r>
            <a:r>
              <a:rPr lang="en-GB" sz="1000" b="1" dirty="0" smtClean="0"/>
              <a:t> </a:t>
            </a:r>
            <a:endParaRPr lang="en-GB" sz="1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317" y="419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Figure 2</a:t>
            </a:r>
            <a:endParaRPr lang="en-GB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724128" y="2780928"/>
            <a:ext cx="331236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[Au: I’ve reproduced this from the initial figure 2 you sent, as this figure had quite a lot going on and was difficult to follow. What are your thoughts on this? This is just a starting point - we can make this more complicated if you wish, to show more of the pathophysiology associated with glial dysfunction and </a:t>
            </a:r>
            <a:r>
              <a:rPr lang="en-GB" sz="1400" b="1" dirty="0" err="1" smtClean="0">
                <a:solidFill>
                  <a:srgbClr val="FF0000"/>
                </a:solidFill>
              </a:rPr>
              <a:t>axonopathy</a:t>
            </a:r>
            <a:r>
              <a:rPr lang="en-GB" sz="1400" b="1" dirty="0" smtClean="0">
                <a:solidFill>
                  <a:srgbClr val="FF0000"/>
                </a:solidFill>
              </a:rPr>
              <a:t>. We can also include the other mechanisms of ALS in this figure, such as </a:t>
            </a:r>
            <a:r>
              <a:rPr lang="en-GB" sz="1400" b="1" dirty="0" err="1" smtClean="0">
                <a:solidFill>
                  <a:srgbClr val="FF0000"/>
                </a:solidFill>
              </a:rPr>
              <a:t>excitotoxicity</a:t>
            </a:r>
            <a:r>
              <a:rPr lang="en-GB" sz="1400" b="1" dirty="0">
                <a:solidFill>
                  <a:srgbClr val="FF0000"/>
                </a:solidFill>
              </a:rPr>
              <a:t> </a:t>
            </a:r>
            <a:r>
              <a:rPr lang="en-GB" sz="1400" b="1" dirty="0" smtClean="0">
                <a:solidFill>
                  <a:srgbClr val="FF0000"/>
                </a:solidFill>
              </a:rPr>
              <a:t>and </a:t>
            </a:r>
            <a:r>
              <a:rPr lang="en-GB" sz="1400" b="1" dirty="0" err="1" smtClean="0">
                <a:solidFill>
                  <a:srgbClr val="FF0000"/>
                </a:solidFill>
              </a:rPr>
              <a:t>oligodendrocyte</a:t>
            </a:r>
            <a:r>
              <a:rPr lang="en-GB" sz="1400" b="1" dirty="0" smtClean="0">
                <a:solidFill>
                  <a:srgbClr val="FF0000"/>
                </a:solidFill>
              </a:rPr>
              <a:t> loss, should you wish. We can add the genes associated with each mechanism into the figure legend]</a:t>
            </a:r>
            <a:endParaRPr lang="en-GB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543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95472" y="4428885"/>
            <a:ext cx="1368152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Spasticity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341028" y="4059553"/>
            <a:ext cx="1887155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Cramps</a:t>
            </a:r>
          </a:p>
          <a:p>
            <a:pPr algn="ctr"/>
            <a:r>
              <a:rPr lang="en-GB" dirty="0" smtClean="0"/>
              <a:t>Spasticity</a:t>
            </a:r>
          </a:p>
          <a:p>
            <a:pPr algn="ctr"/>
            <a:r>
              <a:rPr lang="en-GB" dirty="0" smtClean="0"/>
              <a:t>Muscle weakness</a:t>
            </a:r>
          </a:p>
          <a:p>
            <a:pPr algn="ctr"/>
            <a:r>
              <a:rPr lang="en-GB" dirty="0" smtClean="0"/>
              <a:t>Muscle atrophy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400245" y="1520320"/>
            <a:ext cx="1368152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Dysphagia</a:t>
            </a:r>
          </a:p>
          <a:p>
            <a:pPr algn="ctr"/>
            <a:r>
              <a:rPr lang="en-GB" dirty="0" smtClean="0"/>
              <a:t>Dysarthria</a:t>
            </a:r>
          </a:p>
          <a:p>
            <a:pPr algn="ctr"/>
            <a:r>
              <a:rPr lang="en-GB" dirty="0" err="1" smtClean="0"/>
              <a:t>Sialorrhoea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622226" y="2812286"/>
            <a:ext cx="2760746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Respiratory insufficiency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499992" y="332656"/>
            <a:ext cx="2244469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Depression</a:t>
            </a:r>
          </a:p>
          <a:p>
            <a:pPr algn="ctr"/>
            <a:r>
              <a:rPr lang="en-GB" dirty="0" smtClean="0"/>
              <a:t>Cognitive impairment</a:t>
            </a:r>
          </a:p>
          <a:p>
            <a:pPr algn="ctr"/>
            <a:r>
              <a:rPr lang="en-GB" dirty="0" smtClean="0"/>
              <a:t>Pain </a:t>
            </a:r>
            <a:endParaRPr lang="en-GB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80270"/>
            <a:ext cx="3238500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Straight Connector 15"/>
          <p:cNvCxnSpPr>
            <a:endCxn id="11" idx="1"/>
          </p:cNvCxnSpPr>
          <p:nvPr/>
        </p:nvCxnSpPr>
        <p:spPr>
          <a:xfrm flipV="1">
            <a:off x="2734866" y="794321"/>
            <a:ext cx="1765126" cy="679043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059832" y="2812286"/>
            <a:ext cx="2562394" cy="184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317" y="419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Figure 3</a:t>
            </a:r>
            <a:endParaRPr lang="en-GB" b="1" dirty="0"/>
          </a:p>
        </p:txBody>
      </p:sp>
      <p:sp>
        <p:nvSpPr>
          <p:cNvPr id="23" name="Freeform 22"/>
          <p:cNvSpPr/>
          <p:nvPr/>
        </p:nvSpPr>
        <p:spPr>
          <a:xfrm>
            <a:off x="2966734" y="4855347"/>
            <a:ext cx="326661" cy="833470"/>
          </a:xfrm>
          <a:custGeom>
            <a:avLst/>
            <a:gdLst>
              <a:gd name="connsiteX0" fmla="*/ 166991 w 326661"/>
              <a:gd name="connsiteY0" fmla="*/ 22 h 833470"/>
              <a:gd name="connsiteX1" fmla="*/ 304 w 326661"/>
              <a:gd name="connsiteY1" fmla="*/ 326253 h 833470"/>
              <a:gd name="connsiteX2" fmla="*/ 131272 w 326661"/>
              <a:gd name="connsiteY2" fmla="*/ 833459 h 833470"/>
              <a:gd name="connsiteX3" fmla="*/ 326535 w 326661"/>
              <a:gd name="connsiteY3" fmla="*/ 340541 h 833470"/>
              <a:gd name="connsiteX4" fmla="*/ 166991 w 326661"/>
              <a:gd name="connsiteY4" fmla="*/ 22 h 833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661" h="833470">
                <a:moveTo>
                  <a:pt x="166991" y="22"/>
                </a:moveTo>
                <a:cubicBezTo>
                  <a:pt x="112619" y="-2359"/>
                  <a:pt x="6257" y="187347"/>
                  <a:pt x="304" y="326253"/>
                </a:cubicBezTo>
                <a:cubicBezTo>
                  <a:pt x="-5649" y="465159"/>
                  <a:pt x="76900" y="831078"/>
                  <a:pt x="131272" y="833459"/>
                </a:cubicBezTo>
                <a:cubicBezTo>
                  <a:pt x="185644" y="835840"/>
                  <a:pt x="322169" y="479050"/>
                  <a:pt x="326535" y="340541"/>
                </a:cubicBezTo>
                <a:cubicBezTo>
                  <a:pt x="330901" y="202032"/>
                  <a:pt x="221363" y="2403"/>
                  <a:pt x="166991" y="22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2164080" y="4785360"/>
            <a:ext cx="67547" cy="700222"/>
          </a:xfrm>
          <a:custGeom>
            <a:avLst/>
            <a:gdLst>
              <a:gd name="connsiteX0" fmla="*/ 114300 w 114300"/>
              <a:gd name="connsiteY0" fmla="*/ 0 h 1028700"/>
              <a:gd name="connsiteX1" fmla="*/ 99060 w 114300"/>
              <a:gd name="connsiteY1" fmla="*/ 68580 h 1028700"/>
              <a:gd name="connsiteX2" fmla="*/ 76200 w 114300"/>
              <a:gd name="connsiteY2" fmla="*/ 129540 h 1028700"/>
              <a:gd name="connsiteX3" fmla="*/ 60960 w 114300"/>
              <a:gd name="connsiteY3" fmla="*/ 220980 h 1028700"/>
              <a:gd name="connsiteX4" fmla="*/ 45720 w 114300"/>
              <a:gd name="connsiteY4" fmla="*/ 243840 h 1028700"/>
              <a:gd name="connsiteX5" fmla="*/ 38100 w 114300"/>
              <a:gd name="connsiteY5" fmla="*/ 274320 h 1028700"/>
              <a:gd name="connsiteX6" fmla="*/ 30480 w 114300"/>
              <a:gd name="connsiteY6" fmla="*/ 312420 h 1028700"/>
              <a:gd name="connsiteX7" fmla="*/ 15240 w 114300"/>
              <a:gd name="connsiteY7" fmla="*/ 350520 h 1028700"/>
              <a:gd name="connsiteX8" fmla="*/ 7620 w 114300"/>
              <a:gd name="connsiteY8" fmla="*/ 441960 h 1028700"/>
              <a:gd name="connsiteX9" fmla="*/ 0 w 114300"/>
              <a:gd name="connsiteY9" fmla="*/ 480060 h 1028700"/>
              <a:gd name="connsiteX10" fmla="*/ 7620 w 114300"/>
              <a:gd name="connsiteY10" fmla="*/ 624840 h 1028700"/>
              <a:gd name="connsiteX11" fmla="*/ 38100 w 114300"/>
              <a:gd name="connsiteY11" fmla="*/ 685800 h 1028700"/>
              <a:gd name="connsiteX12" fmla="*/ 45720 w 114300"/>
              <a:gd name="connsiteY12" fmla="*/ 708660 h 1028700"/>
              <a:gd name="connsiteX13" fmla="*/ 38100 w 114300"/>
              <a:gd name="connsiteY13" fmla="*/ 883920 h 1028700"/>
              <a:gd name="connsiteX14" fmla="*/ 30480 w 114300"/>
              <a:gd name="connsiteY14" fmla="*/ 982980 h 1028700"/>
              <a:gd name="connsiteX15" fmla="*/ 22860 w 114300"/>
              <a:gd name="connsiteY15" fmla="*/ 1028700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4300" h="1028700">
                <a:moveTo>
                  <a:pt x="114300" y="0"/>
                </a:moveTo>
                <a:cubicBezTo>
                  <a:pt x="109062" y="26189"/>
                  <a:pt x="106234" y="43471"/>
                  <a:pt x="99060" y="68580"/>
                </a:cubicBezTo>
                <a:cubicBezTo>
                  <a:pt x="93087" y="89485"/>
                  <a:pt x="84252" y="109410"/>
                  <a:pt x="76200" y="129540"/>
                </a:cubicBezTo>
                <a:cubicBezTo>
                  <a:pt x="75069" y="137460"/>
                  <a:pt x="66103" y="207266"/>
                  <a:pt x="60960" y="220980"/>
                </a:cubicBezTo>
                <a:cubicBezTo>
                  <a:pt x="57744" y="229555"/>
                  <a:pt x="50800" y="236220"/>
                  <a:pt x="45720" y="243840"/>
                </a:cubicBezTo>
                <a:cubicBezTo>
                  <a:pt x="43180" y="254000"/>
                  <a:pt x="40372" y="264097"/>
                  <a:pt x="38100" y="274320"/>
                </a:cubicBezTo>
                <a:cubicBezTo>
                  <a:pt x="35290" y="286963"/>
                  <a:pt x="34202" y="300015"/>
                  <a:pt x="30480" y="312420"/>
                </a:cubicBezTo>
                <a:cubicBezTo>
                  <a:pt x="26550" y="325521"/>
                  <a:pt x="20320" y="337820"/>
                  <a:pt x="15240" y="350520"/>
                </a:cubicBezTo>
                <a:cubicBezTo>
                  <a:pt x="12700" y="381000"/>
                  <a:pt x="11194" y="411584"/>
                  <a:pt x="7620" y="441960"/>
                </a:cubicBezTo>
                <a:cubicBezTo>
                  <a:pt x="6107" y="454823"/>
                  <a:pt x="0" y="467108"/>
                  <a:pt x="0" y="480060"/>
                </a:cubicBezTo>
                <a:cubicBezTo>
                  <a:pt x="0" y="528387"/>
                  <a:pt x="1626" y="576886"/>
                  <a:pt x="7620" y="624840"/>
                </a:cubicBezTo>
                <a:cubicBezTo>
                  <a:pt x="12015" y="659997"/>
                  <a:pt x="24811" y="659222"/>
                  <a:pt x="38100" y="685800"/>
                </a:cubicBezTo>
                <a:cubicBezTo>
                  <a:pt x="41692" y="692984"/>
                  <a:pt x="43180" y="701040"/>
                  <a:pt x="45720" y="708660"/>
                </a:cubicBezTo>
                <a:cubicBezTo>
                  <a:pt x="59119" y="815851"/>
                  <a:pt x="54148" y="734136"/>
                  <a:pt x="38100" y="883920"/>
                </a:cubicBezTo>
                <a:cubicBezTo>
                  <a:pt x="34572" y="916849"/>
                  <a:pt x="34588" y="950118"/>
                  <a:pt x="30480" y="982980"/>
                </a:cubicBezTo>
                <a:cubicBezTo>
                  <a:pt x="20450" y="1063217"/>
                  <a:pt x="22860" y="950233"/>
                  <a:pt x="22860" y="1028700"/>
                </a:cubicBezTo>
              </a:path>
            </a:pathLst>
          </a:cu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Freeform 26"/>
          <p:cNvSpPr/>
          <p:nvPr/>
        </p:nvSpPr>
        <p:spPr>
          <a:xfrm>
            <a:off x="2156460" y="5356860"/>
            <a:ext cx="225158" cy="331957"/>
          </a:xfrm>
          <a:custGeom>
            <a:avLst/>
            <a:gdLst>
              <a:gd name="connsiteX0" fmla="*/ 0 w 381000"/>
              <a:gd name="connsiteY0" fmla="*/ 0 h 487680"/>
              <a:gd name="connsiteX1" fmla="*/ 60960 w 381000"/>
              <a:gd name="connsiteY1" fmla="*/ 15240 h 487680"/>
              <a:gd name="connsiteX2" fmla="*/ 83820 w 381000"/>
              <a:gd name="connsiteY2" fmla="*/ 22860 h 487680"/>
              <a:gd name="connsiteX3" fmla="*/ 152400 w 381000"/>
              <a:gd name="connsiteY3" fmla="*/ 68580 h 487680"/>
              <a:gd name="connsiteX4" fmla="*/ 198120 w 381000"/>
              <a:gd name="connsiteY4" fmla="*/ 99060 h 487680"/>
              <a:gd name="connsiteX5" fmla="*/ 274320 w 381000"/>
              <a:gd name="connsiteY5" fmla="*/ 167640 h 487680"/>
              <a:gd name="connsiteX6" fmla="*/ 327660 w 381000"/>
              <a:gd name="connsiteY6" fmla="*/ 243840 h 487680"/>
              <a:gd name="connsiteX7" fmla="*/ 342900 w 381000"/>
              <a:gd name="connsiteY7" fmla="*/ 381000 h 487680"/>
              <a:gd name="connsiteX8" fmla="*/ 358140 w 381000"/>
              <a:gd name="connsiteY8" fmla="*/ 480060 h 487680"/>
              <a:gd name="connsiteX9" fmla="*/ 381000 w 381000"/>
              <a:gd name="connsiteY9" fmla="*/ 487680 h 48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1000" h="487680">
                <a:moveTo>
                  <a:pt x="0" y="0"/>
                </a:moveTo>
                <a:cubicBezTo>
                  <a:pt x="20320" y="5080"/>
                  <a:pt x="40753" y="9729"/>
                  <a:pt x="60960" y="15240"/>
                </a:cubicBezTo>
                <a:cubicBezTo>
                  <a:pt x="68709" y="17353"/>
                  <a:pt x="76636" y="19268"/>
                  <a:pt x="83820" y="22860"/>
                </a:cubicBezTo>
                <a:cubicBezTo>
                  <a:pt x="120656" y="41278"/>
                  <a:pt x="120494" y="46246"/>
                  <a:pt x="152400" y="68580"/>
                </a:cubicBezTo>
                <a:cubicBezTo>
                  <a:pt x="167405" y="79084"/>
                  <a:pt x="183467" y="88070"/>
                  <a:pt x="198120" y="99060"/>
                </a:cubicBezTo>
                <a:cubicBezTo>
                  <a:pt x="224354" y="118735"/>
                  <a:pt x="256087" y="140290"/>
                  <a:pt x="274320" y="167640"/>
                </a:cubicBezTo>
                <a:cubicBezTo>
                  <a:pt x="311845" y="223927"/>
                  <a:pt x="293810" y="198707"/>
                  <a:pt x="327660" y="243840"/>
                </a:cubicBezTo>
                <a:cubicBezTo>
                  <a:pt x="332740" y="289560"/>
                  <a:pt x="335905" y="335534"/>
                  <a:pt x="342900" y="381000"/>
                </a:cubicBezTo>
                <a:cubicBezTo>
                  <a:pt x="347980" y="414020"/>
                  <a:pt x="346904" y="448598"/>
                  <a:pt x="358140" y="480060"/>
                </a:cubicBezTo>
                <a:cubicBezTo>
                  <a:pt x="360842" y="487624"/>
                  <a:pt x="381000" y="487680"/>
                  <a:pt x="381000" y="487680"/>
                </a:cubicBezTo>
              </a:path>
            </a:pathLst>
          </a:cu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Freeform 27"/>
          <p:cNvSpPr/>
          <p:nvPr/>
        </p:nvSpPr>
        <p:spPr>
          <a:xfrm>
            <a:off x="2164080" y="5029200"/>
            <a:ext cx="246025" cy="259341"/>
          </a:xfrm>
          <a:custGeom>
            <a:avLst/>
            <a:gdLst>
              <a:gd name="connsiteX0" fmla="*/ 0 w 313156"/>
              <a:gd name="connsiteY0" fmla="*/ 0 h 381000"/>
              <a:gd name="connsiteX1" fmla="*/ 15240 w 313156"/>
              <a:gd name="connsiteY1" fmla="*/ 38100 h 381000"/>
              <a:gd name="connsiteX2" fmla="*/ 76200 w 313156"/>
              <a:gd name="connsiteY2" fmla="*/ 106680 h 381000"/>
              <a:gd name="connsiteX3" fmla="*/ 114300 w 313156"/>
              <a:gd name="connsiteY3" fmla="*/ 129540 h 381000"/>
              <a:gd name="connsiteX4" fmla="*/ 160020 w 313156"/>
              <a:gd name="connsiteY4" fmla="*/ 152400 h 381000"/>
              <a:gd name="connsiteX5" fmla="*/ 213360 w 313156"/>
              <a:gd name="connsiteY5" fmla="*/ 205740 h 381000"/>
              <a:gd name="connsiteX6" fmla="*/ 236220 w 313156"/>
              <a:gd name="connsiteY6" fmla="*/ 228600 h 381000"/>
              <a:gd name="connsiteX7" fmla="*/ 266700 w 313156"/>
              <a:gd name="connsiteY7" fmla="*/ 289560 h 381000"/>
              <a:gd name="connsiteX8" fmla="*/ 304800 w 313156"/>
              <a:gd name="connsiteY8" fmla="*/ 350520 h 381000"/>
              <a:gd name="connsiteX9" fmla="*/ 304800 w 313156"/>
              <a:gd name="connsiteY9" fmla="*/ 3810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3156" h="381000">
                <a:moveTo>
                  <a:pt x="0" y="0"/>
                </a:moveTo>
                <a:cubicBezTo>
                  <a:pt x="5080" y="12700"/>
                  <a:pt x="9123" y="25866"/>
                  <a:pt x="15240" y="38100"/>
                </a:cubicBezTo>
                <a:cubicBezTo>
                  <a:pt x="26386" y="60392"/>
                  <a:pt x="61775" y="98025"/>
                  <a:pt x="76200" y="106680"/>
                </a:cubicBezTo>
                <a:cubicBezTo>
                  <a:pt x="88900" y="114300"/>
                  <a:pt x="101741" y="121690"/>
                  <a:pt x="114300" y="129540"/>
                </a:cubicBezTo>
                <a:cubicBezTo>
                  <a:pt x="148064" y="150642"/>
                  <a:pt x="124770" y="140650"/>
                  <a:pt x="160020" y="152400"/>
                </a:cubicBezTo>
                <a:lnTo>
                  <a:pt x="213360" y="205740"/>
                </a:lnTo>
                <a:lnTo>
                  <a:pt x="236220" y="228600"/>
                </a:lnTo>
                <a:cubicBezTo>
                  <a:pt x="249590" y="282082"/>
                  <a:pt x="234318" y="237749"/>
                  <a:pt x="266700" y="289560"/>
                </a:cubicBezTo>
                <a:cubicBezTo>
                  <a:pt x="318999" y="373238"/>
                  <a:pt x="240041" y="264175"/>
                  <a:pt x="304800" y="350520"/>
                </a:cubicBezTo>
                <a:cubicBezTo>
                  <a:pt x="313556" y="376788"/>
                  <a:pt x="318100" y="367700"/>
                  <a:pt x="304800" y="381000"/>
                </a:cubicBezTo>
              </a:path>
            </a:pathLst>
          </a:cu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51520" y="5044440"/>
            <a:ext cx="1152128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DVT</a:t>
            </a:r>
            <a:endParaRPr lang="en-GB" dirty="0"/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3107208" y="1792869"/>
            <a:ext cx="1293037" cy="1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endCxn id="9" idx="1"/>
          </p:cNvCxnSpPr>
          <p:nvPr/>
        </p:nvCxnSpPr>
        <p:spPr>
          <a:xfrm>
            <a:off x="3052678" y="2812288"/>
            <a:ext cx="2569548" cy="184664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3094076" y="4509120"/>
            <a:ext cx="1284774" cy="730194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1403648" y="5158870"/>
            <a:ext cx="827979" cy="113212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031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8263"/>
            <a:ext cx="8085449" cy="2666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520" y="6191825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Comparison of the King’s and </a:t>
            </a:r>
            <a:r>
              <a:rPr lang="en-GB" dirty="0" err="1"/>
              <a:t>MiToS</a:t>
            </a:r>
            <a:r>
              <a:rPr lang="en-GB" dirty="0"/>
              <a:t> staging systems for ALS - http://www.tandfonline.com/doi/pdf/10.1080/21678421.2016.1265565?needAccess=true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17" y="419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Figure 4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691270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8566" y="1412776"/>
            <a:ext cx="2319089" cy="20882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Depression</a:t>
            </a:r>
          </a:p>
          <a:p>
            <a:pPr algn="ctr"/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Hopelessness</a:t>
            </a:r>
          </a:p>
          <a:p>
            <a:pPr algn="ctr"/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Anxiety</a:t>
            </a:r>
          </a:p>
          <a:p>
            <a:pPr algn="ctr"/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Impaired VC</a:t>
            </a:r>
          </a:p>
          <a:p>
            <a:pPr algn="ctr"/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Fatigue</a:t>
            </a:r>
          </a:p>
          <a:p>
            <a:pPr algn="ctr"/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Pain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51719" y="3501008"/>
            <a:ext cx="2319089" cy="20882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Support</a:t>
            </a:r>
          </a:p>
          <a:p>
            <a:pPr algn="ctr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Existential</a:t>
            </a:r>
          </a:p>
          <a:p>
            <a:pPr algn="ctr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Religion/spiritualty</a:t>
            </a:r>
          </a:p>
        </p:txBody>
      </p:sp>
      <p:sp>
        <p:nvSpPr>
          <p:cNvPr id="4" name="Rectangle 3"/>
          <p:cNvSpPr/>
          <p:nvPr/>
        </p:nvSpPr>
        <p:spPr>
          <a:xfrm>
            <a:off x="4385642" y="1407815"/>
            <a:ext cx="2319089" cy="20882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Dysphagia</a:t>
            </a:r>
          </a:p>
          <a:p>
            <a:pPr algn="ctr"/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Pseudobulbar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ffect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4377655" y="3491979"/>
            <a:ext cx="2319089" cy="20882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Multidisciplinary clinic</a:t>
            </a:r>
          </a:p>
          <a:p>
            <a:pPr algn="ctr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AAC devices</a:t>
            </a:r>
          </a:p>
          <a:p>
            <a:pPr algn="ctr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Coping strategies</a:t>
            </a:r>
          </a:p>
          <a:p>
            <a:pPr algn="ctr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Non-invasive ventilation</a:t>
            </a:r>
          </a:p>
          <a:p>
            <a:pPr algn="ctr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Gastrostomy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8565" y="1057186"/>
            <a:ext cx="2312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Overall QOL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385641" y="1047314"/>
            <a:ext cx="2319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HRQOL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755576" y="4397789"/>
            <a:ext cx="1512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Positive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55575" y="2272226"/>
            <a:ext cx="1512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N</a:t>
            </a:r>
            <a:r>
              <a:rPr lang="en-GB" dirty="0" smtClean="0"/>
              <a:t>egative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-9103" y="2116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mtClean="0"/>
              <a:t>Figure 5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976208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riluzole mechanism of a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602" y="2348880"/>
            <a:ext cx="5181600" cy="313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16" y="4192"/>
            <a:ext cx="4492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Proposed figure for Management section</a:t>
            </a:r>
            <a:endParaRPr lang="en-GB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716016" y="178961"/>
            <a:ext cx="42484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[Au: As </a:t>
            </a:r>
            <a:r>
              <a:rPr lang="en-GB" sz="1400" b="1" dirty="0" err="1" smtClean="0">
                <a:solidFill>
                  <a:srgbClr val="FF0000"/>
                </a:solidFill>
              </a:rPr>
              <a:t>Riluzole</a:t>
            </a:r>
            <a:r>
              <a:rPr lang="en-GB" sz="1400" b="1" dirty="0" smtClean="0">
                <a:solidFill>
                  <a:srgbClr val="FF0000"/>
                </a:solidFill>
              </a:rPr>
              <a:t> is currently the only therapy used for ALS, it would be good to add a figure showing the mechanism of action. I know the main mechanism is the inhibition of glutamate release, but we could also add the other, speculated mechanisms to this figure – what do you think?]</a:t>
            </a:r>
            <a:endParaRPr lang="en-GB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960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923</TotalTime>
  <Words>258</Words>
  <Application>Microsoft Macintosh PowerPoint</Application>
  <PresentationFormat>On-screen Show (4:3)</PresentationFormat>
  <Paragraphs>44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Springer-SBM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Adams, Louise</dc:creator>
  <cp:lastModifiedBy>Pamela Shaw</cp:lastModifiedBy>
  <cp:revision>32</cp:revision>
  <cp:lastPrinted>2017-05-17T20:24:35Z</cp:lastPrinted>
  <dcterms:created xsi:type="dcterms:W3CDTF">2017-04-05T13:23:01Z</dcterms:created>
  <dcterms:modified xsi:type="dcterms:W3CDTF">2017-05-17T20:25:05Z</dcterms:modified>
</cp:coreProperties>
</file>